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FE83-1179-437C-B45D-F9DCD2DD388A}" type="datetimeFigureOut">
              <a:rPr lang="hr-HR" smtClean="0"/>
              <a:pPr/>
              <a:t>18.4.2016.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454C-71D9-4129-BBC7-B596AF2369A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FE83-1179-437C-B45D-F9DCD2DD388A}" type="datetimeFigureOut">
              <a:rPr lang="hr-HR" smtClean="0"/>
              <a:pPr/>
              <a:t>18.4.2016.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454C-71D9-4129-BBC7-B596AF2369A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FE83-1179-437C-B45D-F9DCD2DD388A}" type="datetimeFigureOut">
              <a:rPr lang="hr-HR" smtClean="0"/>
              <a:pPr/>
              <a:t>18.4.2016.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454C-71D9-4129-BBC7-B596AF2369A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FE83-1179-437C-B45D-F9DCD2DD388A}" type="datetimeFigureOut">
              <a:rPr lang="hr-HR" smtClean="0"/>
              <a:pPr/>
              <a:t>18.4.2016.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454C-71D9-4129-BBC7-B596AF2369A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FE83-1179-437C-B45D-F9DCD2DD388A}" type="datetimeFigureOut">
              <a:rPr lang="hr-HR" smtClean="0"/>
              <a:pPr/>
              <a:t>18.4.2016.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454C-71D9-4129-BBC7-B596AF2369A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FE83-1179-437C-B45D-F9DCD2DD388A}" type="datetimeFigureOut">
              <a:rPr lang="hr-HR" smtClean="0"/>
              <a:pPr/>
              <a:t>18.4.2016.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454C-71D9-4129-BBC7-B596AF2369A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FE83-1179-437C-B45D-F9DCD2DD388A}" type="datetimeFigureOut">
              <a:rPr lang="hr-HR" smtClean="0"/>
              <a:pPr/>
              <a:t>18.4.2016.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454C-71D9-4129-BBC7-B596AF2369A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FE83-1179-437C-B45D-F9DCD2DD388A}" type="datetimeFigureOut">
              <a:rPr lang="hr-HR" smtClean="0"/>
              <a:pPr/>
              <a:t>18.4.2016.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454C-71D9-4129-BBC7-B596AF2369A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FE83-1179-437C-B45D-F9DCD2DD388A}" type="datetimeFigureOut">
              <a:rPr lang="hr-HR" smtClean="0"/>
              <a:pPr/>
              <a:t>18.4.2016.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454C-71D9-4129-BBC7-B596AF2369A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FE83-1179-437C-B45D-F9DCD2DD388A}" type="datetimeFigureOut">
              <a:rPr lang="hr-HR" smtClean="0"/>
              <a:pPr/>
              <a:t>18.4.2016.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454C-71D9-4129-BBC7-B596AF2369A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FE83-1179-437C-B45D-F9DCD2DD388A}" type="datetimeFigureOut">
              <a:rPr lang="hr-HR" smtClean="0"/>
              <a:pPr/>
              <a:t>18.4.2016.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454C-71D9-4129-BBC7-B596AF2369A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3FE83-1179-437C-B45D-F9DCD2DD388A}" type="datetimeFigureOut">
              <a:rPr lang="hr-HR" smtClean="0"/>
              <a:pPr/>
              <a:t>18.4.2016.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D454C-71D9-4129-BBC7-B596AF2369A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repozitor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84018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4000" dirty="0" smtClean="0"/>
              <a:t>Brodensia - skeniranje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28800"/>
            <a:ext cx="7056784" cy="4525963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r</a:t>
            </a:r>
            <a:r>
              <a:rPr lang="hr-HR" sz="2400" dirty="0" smtClean="0"/>
              <a:t>učno skeniranje</a:t>
            </a:r>
          </a:p>
          <a:p>
            <a:r>
              <a:rPr lang="hr-HR" sz="2400" dirty="0" smtClean="0"/>
              <a:t>Epson GT-1500 skener</a:t>
            </a:r>
          </a:p>
          <a:p>
            <a:r>
              <a:rPr lang="hr-HR" sz="2400" dirty="0" smtClean="0"/>
              <a:t>original skenovi u .tiff formatu visoke kvalitete</a:t>
            </a:r>
          </a:p>
          <a:p>
            <a:r>
              <a:rPr lang="hr-HR" sz="2400" dirty="0"/>
              <a:t>k</a:t>
            </a:r>
            <a:r>
              <a:rPr lang="hr-HR" sz="2400" dirty="0" smtClean="0"/>
              <a:t>onverzija u .jpg format radi lakšeg manipuliranja digitaliziranom građom</a:t>
            </a:r>
          </a:p>
          <a:p>
            <a:r>
              <a:rPr lang="hr-HR" sz="2400" dirty="0"/>
              <a:t>s</a:t>
            </a:r>
            <a:r>
              <a:rPr lang="hr-HR" sz="2400" dirty="0" smtClean="0"/>
              <a:t>pajanje pojedničanih skenova u cjeloviti dokument</a:t>
            </a:r>
          </a:p>
          <a:p>
            <a:r>
              <a:rPr lang="hr-HR" sz="2400" dirty="0" smtClean="0"/>
              <a:t>OCR (Optical Character Recognition, Optičko prepoznavanje znakova)</a:t>
            </a:r>
          </a:p>
          <a:p>
            <a:r>
              <a:rPr lang="hr-HR" sz="2400" dirty="0"/>
              <a:t>č</a:t>
            </a:r>
            <a:r>
              <a:rPr lang="hr-HR" sz="2400" dirty="0" smtClean="0"/>
              <a:t>išćenje dokumenta od nepoželjnih artefakata</a:t>
            </a:r>
          </a:p>
          <a:p>
            <a:r>
              <a:rPr lang="hr-HR" sz="2400" dirty="0" smtClean="0"/>
              <a:t>izvoz u digitalni format (pdf)</a:t>
            </a:r>
          </a:p>
          <a:p>
            <a:r>
              <a:rPr lang="hr-HR" sz="2400" dirty="0"/>
              <a:t>o</a:t>
            </a:r>
            <a:r>
              <a:rPr lang="hr-HR" sz="2400" dirty="0" smtClean="0"/>
              <a:t>bjava u repozitoriju</a:t>
            </a:r>
          </a:p>
        </p:txBody>
      </p:sp>
      <p:pic>
        <p:nvPicPr>
          <p:cNvPr id="4" name="Picture 3" descr="img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9077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Primjer 1</a:t>
            </a:r>
            <a:endParaRPr lang="hr-HR" dirty="0"/>
          </a:p>
        </p:txBody>
      </p:sp>
      <p:pic>
        <p:nvPicPr>
          <p:cNvPr id="4" name="Content Placeholder 3" descr="img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3312368" cy="4951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primj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12776"/>
            <a:ext cx="3344607" cy="4797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Primjer 2</a:t>
            </a:r>
            <a:endParaRPr lang="hr-HR" dirty="0"/>
          </a:p>
        </p:txBody>
      </p:sp>
      <p:pic>
        <p:nvPicPr>
          <p:cNvPr id="4" name="Content Placeholder 3" descr="img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3456384" cy="5136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primj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3577560" cy="52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8229600" cy="1143000"/>
          </a:xfrm>
        </p:spPr>
        <p:txBody>
          <a:bodyPr/>
          <a:lstStyle/>
          <a:p>
            <a:pPr algn="l"/>
            <a:r>
              <a:rPr lang="hr-HR" dirty="0" smtClean="0"/>
              <a:t>U pripremi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556792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hr-HR" dirty="0" smtClean="0"/>
              <a:t>David Bogdanović</a:t>
            </a:r>
          </a:p>
          <a:p>
            <a:r>
              <a:rPr lang="hr-HR" dirty="0" smtClean="0"/>
              <a:t>Ivan Filipović</a:t>
            </a:r>
          </a:p>
          <a:p>
            <a:r>
              <a:rPr lang="hr-HR" dirty="0" smtClean="0"/>
              <a:t>Ivan Velikanović</a:t>
            </a:r>
          </a:p>
          <a:p>
            <a:r>
              <a:rPr lang="hr-HR" dirty="0" smtClean="0"/>
              <a:t>Ivo Čeović</a:t>
            </a:r>
          </a:p>
          <a:p>
            <a:r>
              <a:rPr lang="hr-HR" dirty="0" smtClean="0"/>
              <a:t>Jerolim Miše</a:t>
            </a:r>
          </a:p>
          <a:p>
            <a:r>
              <a:rPr lang="hr-HR" dirty="0" smtClean="0"/>
              <a:t>Josip Gunčević</a:t>
            </a:r>
          </a:p>
          <a:p>
            <a:r>
              <a:rPr lang="hr-HR" dirty="0" smtClean="0"/>
              <a:t>Josip Stadler</a:t>
            </a:r>
          </a:p>
          <a:p>
            <a:r>
              <a:rPr lang="hr-HR" dirty="0" smtClean="0"/>
              <a:t>Luka Ilić Oriovčanin</a:t>
            </a:r>
          </a:p>
          <a:p>
            <a:r>
              <a:rPr lang="hr-HR" dirty="0" smtClean="0"/>
              <a:t>Marijan Jaić</a:t>
            </a:r>
          </a:p>
          <a:p>
            <a:r>
              <a:rPr lang="hr-HR" dirty="0" smtClean="0"/>
              <a:t>Mijat Stojanović</a:t>
            </a:r>
          </a:p>
          <a:p>
            <a:r>
              <a:rPr lang="hr-HR" dirty="0" smtClean="0"/>
              <a:t>Radovan Golubić</a:t>
            </a:r>
          </a:p>
          <a:p>
            <a:r>
              <a:rPr lang="hr-HR" dirty="0" smtClean="0"/>
              <a:t>Stjepan Gorupić</a:t>
            </a:r>
          </a:p>
          <a:p>
            <a:r>
              <a:rPr lang="hr-HR" dirty="0" smtClean="0"/>
              <a:t>Stjepan Marjanović</a:t>
            </a:r>
          </a:p>
          <a:p>
            <a:r>
              <a:rPr lang="hr-HR" dirty="0" smtClean="0"/>
              <a:t>Mato Topalović</a:t>
            </a:r>
          </a:p>
          <a:p>
            <a:r>
              <a:rPr lang="hr-HR" dirty="0" smtClean="0"/>
              <a:t>Razglednice Slavonskog i Bosanskog Broda i okolnih sela (cca 1600 jed.)</a:t>
            </a:r>
          </a:p>
          <a:p>
            <a:endParaRPr lang="hr-HR" dirty="0" smtClean="0"/>
          </a:p>
        </p:txBody>
      </p:sp>
      <p:pic>
        <p:nvPicPr>
          <p:cNvPr id="4" name="Picture 3" descr="img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9077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8229600" cy="1143000"/>
          </a:xfrm>
        </p:spPr>
        <p:txBody>
          <a:bodyPr/>
          <a:lstStyle/>
          <a:p>
            <a:pPr algn="l"/>
            <a:r>
              <a:rPr lang="hr-HR" dirty="0" smtClean="0"/>
              <a:t>Digitalizacija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2776"/>
            <a:ext cx="6984776" cy="5112568"/>
          </a:xfrm>
        </p:spPr>
        <p:txBody>
          <a:bodyPr>
            <a:normAutofit fontScale="92500" lnSpcReduction="10000"/>
          </a:bodyPr>
          <a:lstStyle/>
          <a:p>
            <a:pPr lvl="0"/>
            <a:endParaRPr lang="hr-HR" dirty="0" smtClean="0"/>
          </a:p>
          <a:p>
            <a:pPr lvl="0"/>
            <a:r>
              <a:rPr lang="hr-HR" dirty="0" smtClean="0"/>
              <a:t>konverzija </a:t>
            </a:r>
            <a:r>
              <a:rPr lang="hr-HR" dirty="0"/>
              <a:t>izvornika u digitalni oblik</a:t>
            </a:r>
          </a:p>
          <a:p>
            <a:pPr lvl="0"/>
            <a:r>
              <a:rPr lang="hr-HR" dirty="0" smtClean="0"/>
              <a:t>stvara </a:t>
            </a:r>
            <a:r>
              <a:rPr lang="hr-HR" dirty="0"/>
              <a:t>nov sadržaj koji korisnici mogu ostvariti: slikom, tekstom, zvukom, filmom, animacijom</a:t>
            </a:r>
          </a:p>
          <a:p>
            <a:pPr lvl="0"/>
            <a:r>
              <a:rPr lang="hr-HR" dirty="0"/>
              <a:t>proširuje mogućnosti istraživanja kulturne </a:t>
            </a:r>
            <a:r>
              <a:rPr lang="hr-HR" dirty="0" smtClean="0"/>
              <a:t>baštine</a:t>
            </a:r>
          </a:p>
          <a:p>
            <a:r>
              <a:rPr lang="hr-HR" dirty="0" smtClean="0"/>
              <a:t>dva razloga za digitalizaciju: preoblikovanje ugrožene i krhke građe na papiru (očuvanje građe) i povećanje pristupa knjižničnim zbirkama</a:t>
            </a:r>
            <a:endParaRPr lang="hr-HR" dirty="0"/>
          </a:p>
        </p:txBody>
      </p:sp>
      <p:pic>
        <p:nvPicPr>
          <p:cNvPr id="4" name="Picture 3" descr="img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90770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8229600" cy="1143000"/>
          </a:xfrm>
        </p:spPr>
        <p:txBody>
          <a:bodyPr/>
          <a:lstStyle/>
          <a:p>
            <a:pPr algn="l"/>
            <a:r>
              <a:rPr lang="hr-HR" dirty="0" smtClean="0"/>
              <a:t>Digitalizacija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700808"/>
            <a:ext cx="6984776" cy="4824536"/>
          </a:xfrm>
        </p:spPr>
        <p:txBody>
          <a:bodyPr>
            <a:normAutofit fontScale="92500" lnSpcReduction="10000"/>
          </a:bodyPr>
          <a:lstStyle/>
          <a:p>
            <a:pPr lvl="0"/>
            <a:endParaRPr lang="hr-HR" dirty="0" smtClean="0"/>
          </a:p>
          <a:p>
            <a:pPr lvl="0"/>
            <a:r>
              <a:rPr lang="hr-HR" dirty="0" smtClean="0"/>
              <a:t>mora </a:t>
            </a:r>
            <a:r>
              <a:rPr lang="hr-HR" dirty="0"/>
              <a:t>biti dobro osmišljena pravilnim odabirom građe, poštivanjem standarda za izgradnju digitalnih zbirki, osiguravanjem održivosti usluga i kvalitetnim oblikovanjem </a:t>
            </a:r>
            <a:r>
              <a:rPr lang="hr-HR" dirty="0" smtClean="0"/>
              <a:t>sučelja</a:t>
            </a:r>
            <a:endParaRPr lang="hr-HR" dirty="0"/>
          </a:p>
          <a:p>
            <a:pPr lvl="0"/>
            <a:r>
              <a:rPr lang="hr-HR" dirty="0"/>
              <a:t>stvara novu, do tada nepostojeću vrijednost, a pregledavanje takvog izdanja nadmašuje korištenje izvornika na temelju kojega je nastao digitalni </a:t>
            </a:r>
            <a:r>
              <a:rPr lang="hr-HR" dirty="0" smtClean="0"/>
              <a:t>primjerak</a:t>
            </a:r>
            <a:endParaRPr lang="hr-HR" dirty="0"/>
          </a:p>
        </p:txBody>
      </p:sp>
      <p:pic>
        <p:nvPicPr>
          <p:cNvPr id="4" name="Picture 3" descr="img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9077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8229600" cy="1143000"/>
          </a:xfrm>
        </p:spPr>
        <p:txBody>
          <a:bodyPr/>
          <a:lstStyle/>
          <a:p>
            <a:pPr algn="l"/>
            <a:r>
              <a:rPr lang="hr-HR" dirty="0" smtClean="0"/>
              <a:t>Digitalizirana građa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700808"/>
            <a:ext cx="7056784" cy="4525963"/>
          </a:xfrm>
        </p:spPr>
        <p:txBody>
          <a:bodyPr>
            <a:normAutofit fontScale="85000" lnSpcReduction="10000"/>
          </a:bodyPr>
          <a:lstStyle/>
          <a:p>
            <a:pPr lvl="0"/>
            <a:endParaRPr lang="hr-HR" dirty="0" smtClean="0"/>
          </a:p>
          <a:p>
            <a:pPr lvl="0"/>
            <a:r>
              <a:rPr lang="hr-HR" dirty="0" smtClean="0"/>
              <a:t>povećava </a:t>
            </a:r>
            <a:r>
              <a:rPr lang="hr-HR" dirty="0"/>
              <a:t>funkcionalnost građe</a:t>
            </a:r>
          </a:p>
          <a:p>
            <a:pPr lvl="0"/>
            <a:r>
              <a:rPr lang="hr-HR" dirty="0"/>
              <a:t>povećava vidljivost ustanove i njenih fondova u javnosti</a:t>
            </a:r>
          </a:p>
          <a:p>
            <a:pPr lvl="0"/>
            <a:r>
              <a:rPr lang="hr-HR" dirty="0"/>
              <a:t>proširuje mogućnost očuvanja građe za buduće naraštaje</a:t>
            </a:r>
          </a:p>
          <a:p>
            <a:pPr lvl="0"/>
            <a:r>
              <a:rPr lang="hr-HR" dirty="0"/>
              <a:t>nema vremenskih ni fizičkih zapreka za pristup</a:t>
            </a:r>
          </a:p>
          <a:p>
            <a:pPr lvl="0"/>
            <a:r>
              <a:rPr lang="hr-HR" dirty="0"/>
              <a:t>pozitivno utječe na percepciju uloge knjižnica u suvremenom društvu usmjerenom k umreženoj informacijskom </a:t>
            </a:r>
            <a:r>
              <a:rPr lang="hr-HR" dirty="0" smtClean="0"/>
              <a:t>okolini</a:t>
            </a:r>
            <a:endParaRPr lang="hr-HR" dirty="0"/>
          </a:p>
        </p:txBody>
      </p:sp>
      <p:pic>
        <p:nvPicPr>
          <p:cNvPr id="4" name="Picture 3" descr="img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9077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8229600" cy="1143000"/>
          </a:xfrm>
        </p:spPr>
        <p:txBody>
          <a:bodyPr/>
          <a:lstStyle/>
          <a:p>
            <a:pPr algn="l"/>
            <a:r>
              <a:rPr lang="hr-HR" dirty="0" smtClean="0"/>
              <a:t>Digitalizirana građa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28800"/>
            <a:ext cx="6984776" cy="4525963"/>
          </a:xfrm>
        </p:spPr>
        <p:txBody>
          <a:bodyPr>
            <a:normAutofit lnSpcReduction="10000"/>
          </a:bodyPr>
          <a:lstStyle/>
          <a:p>
            <a:pPr lvl="0"/>
            <a:endParaRPr lang="hr-HR" dirty="0" smtClean="0"/>
          </a:p>
          <a:p>
            <a:pPr lvl="0"/>
            <a:r>
              <a:rPr lang="hr-HR" dirty="0" smtClean="0"/>
              <a:t>pomaže </a:t>
            </a:r>
            <a:r>
              <a:rPr lang="hr-HR" dirty="0"/>
              <a:t>knjižnicama da povećaju vidljivost svojih fondova i usluga u društvu, što je ujedno jedan od važnih zadataka knjižnica</a:t>
            </a:r>
          </a:p>
          <a:p>
            <a:pPr lvl="0"/>
            <a:r>
              <a:rPr lang="hr-HR" dirty="0" smtClean="0"/>
              <a:t>podesna </a:t>
            </a:r>
            <a:r>
              <a:rPr lang="hr-HR" dirty="0"/>
              <a:t>za gotovo neograničeno raspačavanje uz vrlo male troškove prijenosa i pohrane</a:t>
            </a:r>
          </a:p>
          <a:p>
            <a:pPr lvl="0"/>
            <a:r>
              <a:rPr lang="hr-HR" dirty="0"/>
              <a:t>nije ograničena fizičkom </a:t>
            </a:r>
            <a:r>
              <a:rPr lang="hr-HR" dirty="0" smtClean="0"/>
              <a:t>lokacijom</a:t>
            </a:r>
            <a:endParaRPr lang="hr-HR" dirty="0"/>
          </a:p>
        </p:txBody>
      </p:sp>
      <p:pic>
        <p:nvPicPr>
          <p:cNvPr id="4" name="Picture 3" descr="img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9077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8229600" cy="1143000"/>
          </a:xfrm>
        </p:spPr>
        <p:txBody>
          <a:bodyPr/>
          <a:lstStyle/>
          <a:p>
            <a:pPr algn="l"/>
            <a:r>
              <a:rPr lang="hr-HR" dirty="0" smtClean="0"/>
              <a:t>Digitalizirana građa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28800"/>
            <a:ext cx="7056784" cy="4525963"/>
          </a:xfrm>
        </p:spPr>
        <p:txBody>
          <a:bodyPr>
            <a:normAutofit fontScale="92500" lnSpcReduction="20000"/>
          </a:bodyPr>
          <a:lstStyle/>
          <a:p>
            <a:pPr lvl="0"/>
            <a:endParaRPr lang="hr-HR" dirty="0" smtClean="0"/>
          </a:p>
          <a:p>
            <a:pPr lvl="0"/>
            <a:r>
              <a:rPr lang="hr-HR" dirty="0" smtClean="0"/>
              <a:t>informativnija </a:t>
            </a:r>
            <a:r>
              <a:rPr lang="hr-HR" dirty="0"/>
              <a:t>je od pregledavanja izvornika zbog razine interaktivnosti koju omogućuje novi medij</a:t>
            </a:r>
          </a:p>
          <a:p>
            <a:pPr lvl="0"/>
            <a:r>
              <a:rPr lang="hr-HR" dirty="0"/>
              <a:t>od velikog je značaja zbog povezivanja s većim regionalnim i globalnim projektima od kojih treba istaknuti tematsku mrežu Europeana.eu koja </a:t>
            </a:r>
            <a:r>
              <a:rPr lang="hr-HR" dirty="0" smtClean="0"/>
              <a:t>pruža </a:t>
            </a:r>
            <a:r>
              <a:rPr lang="hr-HR" dirty="0"/>
              <a:t>pristup europskoj kulturnoj i znanstvenoj baštini i potiče projekte digitalizacije u europskim baštinskim </a:t>
            </a:r>
            <a:r>
              <a:rPr lang="hr-HR" dirty="0" smtClean="0"/>
              <a:t>ustanovama</a:t>
            </a:r>
            <a:endParaRPr lang="hr-HR" dirty="0"/>
          </a:p>
        </p:txBody>
      </p:sp>
      <p:pic>
        <p:nvPicPr>
          <p:cNvPr id="4" name="Picture 3" descr="img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9077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8229600" cy="1143000"/>
          </a:xfrm>
        </p:spPr>
        <p:txBody>
          <a:bodyPr/>
          <a:lstStyle/>
          <a:p>
            <a:pPr algn="l"/>
            <a:r>
              <a:rPr lang="hr-HR" dirty="0" smtClean="0"/>
              <a:t>Digitalni repozitorij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556792"/>
            <a:ext cx="7056784" cy="4525963"/>
          </a:xfrm>
        </p:spPr>
        <p:txBody>
          <a:bodyPr/>
          <a:lstStyle/>
          <a:p>
            <a:pPr>
              <a:buNone/>
            </a:pPr>
            <a:endParaRPr lang="hr-HR" dirty="0" smtClean="0"/>
          </a:p>
          <a:p>
            <a:r>
              <a:rPr lang="hr-HR" dirty="0" smtClean="0"/>
              <a:t>zbirka digitalnog materijala </a:t>
            </a:r>
            <a:r>
              <a:rPr lang="hr-HR" dirty="0"/>
              <a:t>koja omogućuje sustavno upravljanje procesima objavljivanja, pristupa i </a:t>
            </a:r>
            <a:r>
              <a:rPr lang="hr-HR" dirty="0" smtClean="0"/>
              <a:t>pohrane digitalne i digitalizirane građe</a:t>
            </a:r>
          </a:p>
          <a:p>
            <a:r>
              <a:rPr lang="hr-HR" dirty="0" smtClean="0"/>
              <a:t>spremište </a:t>
            </a:r>
            <a:r>
              <a:rPr lang="hr-HR" dirty="0"/>
              <a:t>digitalnog, elektroničkog materijala.</a:t>
            </a:r>
          </a:p>
          <a:p>
            <a:endParaRPr lang="hr-HR" dirty="0"/>
          </a:p>
        </p:txBody>
      </p:sp>
      <p:pic>
        <p:nvPicPr>
          <p:cNvPr id="4" name="Picture 3" descr="img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9077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Ciljevi digitalnog repozitorija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28800"/>
            <a:ext cx="7056784" cy="4525963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vi-VN" sz="3500" dirty="0" smtClean="0">
                <a:latin typeface="Calibri" pitchFamily="34" charset="0"/>
              </a:rPr>
              <a:t>promocija </a:t>
            </a:r>
            <a:r>
              <a:rPr lang="hr-HR" sz="3500" dirty="0" smtClean="0">
                <a:latin typeface="Calibri" pitchFamily="34" charset="0"/>
              </a:rPr>
              <a:t>Slavonskog Broda</a:t>
            </a:r>
            <a:r>
              <a:rPr lang="vi-VN" sz="3500" dirty="0" smtClean="0">
                <a:latin typeface="Calibri" pitchFamily="34" charset="0"/>
              </a:rPr>
              <a:t> i</a:t>
            </a:r>
            <a:r>
              <a:rPr lang="hr-HR" sz="3500" dirty="0" smtClean="0">
                <a:latin typeface="Calibri" pitchFamily="34" charset="0"/>
              </a:rPr>
              <a:t> brodske baštine</a:t>
            </a:r>
            <a:endParaRPr lang="vi-VN" sz="3500" dirty="0">
              <a:latin typeface="Calibri" pitchFamily="34" charset="0"/>
            </a:endParaRPr>
          </a:p>
          <a:p>
            <a:pPr fontAlgn="base"/>
            <a:r>
              <a:rPr lang="vi-VN" sz="3500" dirty="0" smtClean="0">
                <a:latin typeface="Calibri" pitchFamily="34" charset="0"/>
              </a:rPr>
              <a:t>informiranje </a:t>
            </a:r>
            <a:r>
              <a:rPr lang="vi-VN" sz="3500" dirty="0">
                <a:latin typeface="Calibri" pitchFamily="34" charset="0"/>
              </a:rPr>
              <a:t>i edukacija o </a:t>
            </a:r>
            <a:r>
              <a:rPr lang="hr-HR" sz="3500" dirty="0" smtClean="0">
                <a:latin typeface="Calibri" pitchFamily="34" charset="0"/>
              </a:rPr>
              <a:t>brodskoj</a:t>
            </a:r>
            <a:r>
              <a:rPr lang="vi-VN" sz="3500" dirty="0" smtClean="0">
                <a:latin typeface="Calibri" pitchFamily="34" charset="0"/>
              </a:rPr>
              <a:t> </a:t>
            </a:r>
            <a:r>
              <a:rPr lang="vi-VN" sz="3500" dirty="0">
                <a:latin typeface="Calibri" pitchFamily="34" charset="0"/>
              </a:rPr>
              <a:t>kulturnoj baštini kao vrijednosti lokalne zajednice korištenjem najsuvremenije komunikacijsko-informacijske </a:t>
            </a:r>
            <a:r>
              <a:rPr lang="vi-VN" sz="3500" dirty="0" smtClean="0">
                <a:latin typeface="Calibri" pitchFamily="34" charset="0"/>
              </a:rPr>
              <a:t>tehnologije</a:t>
            </a:r>
            <a:endParaRPr lang="vi-VN" sz="3500" dirty="0">
              <a:latin typeface="Calibri" pitchFamily="34" charset="0"/>
            </a:endParaRPr>
          </a:p>
          <a:p>
            <a:pPr fontAlgn="base"/>
            <a:r>
              <a:rPr lang="vi-VN" sz="3500" dirty="0" smtClean="0">
                <a:latin typeface="Calibri" pitchFamily="34" charset="0"/>
              </a:rPr>
              <a:t>zaštita originala</a:t>
            </a:r>
            <a:endParaRPr lang="vi-VN" sz="3500" dirty="0">
              <a:latin typeface="Calibri" pitchFamily="34" charset="0"/>
            </a:endParaRPr>
          </a:p>
          <a:p>
            <a:pPr fontAlgn="base"/>
            <a:r>
              <a:rPr lang="vi-VN" sz="3500" dirty="0" smtClean="0">
                <a:latin typeface="Calibri" pitchFamily="34" charset="0"/>
              </a:rPr>
              <a:t>široka </a:t>
            </a:r>
            <a:r>
              <a:rPr lang="vi-VN" sz="3500" dirty="0">
                <a:latin typeface="Calibri" pitchFamily="34" charset="0"/>
              </a:rPr>
              <a:t>dostupnost i laka pretraživost građe bez obzira na mjesto fizičke </a:t>
            </a:r>
            <a:r>
              <a:rPr lang="vi-VN" sz="3500" dirty="0" smtClean="0">
                <a:latin typeface="Calibri" pitchFamily="34" charset="0"/>
              </a:rPr>
              <a:t>pohrane</a:t>
            </a:r>
            <a:endParaRPr lang="vi-VN" dirty="0"/>
          </a:p>
          <a:p>
            <a:endParaRPr lang="hr-HR" dirty="0"/>
          </a:p>
        </p:txBody>
      </p:sp>
      <p:pic>
        <p:nvPicPr>
          <p:cNvPr id="4" name="Picture 3" descr="img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9077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4000" dirty="0" smtClean="0"/>
              <a:t>Brodensia – digitalizacija građe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28800"/>
            <a:ext cx="6984776" cy="4525963"/>
          </a:xfrm>
        </p:spPr>
        <p:txBody>
          <a:bodyPr>
            <a:normAutofit fontScale="92500" lnSpcReduction="20000"/>
          </a:bodyPr>
          <a:lstStyle/>
          <a:p>
            <a:endParaRPr lang="hr-HR" dirty="0" smtClean="0"/>
          </a:p>
          <a:p>
            <a:r>
              <a:rPr lang="hr-HR" dirty="0" smtClean="0"/>
              <a:t>odabir građe za digitalizaciju</a:t>
            </a:r>
          </a:p>
          <a:p>
            <a:r>
              <a:rPr lang="hr-HR" dirty="0"/>
              <a:t>s</a:t>
            </a:r>
            <a:r>
              <a:rPr lang="hr-HR" dirty="0" smtClean="0"/>
              <a:t>keniranje građe</a:t>
            </a:r>
          </a:p>
          <a:p>
            <a:r>
              <a:rPr lang="hr-HR" dirty="0"/>
              <a:t>o</a:t>
            </a:r>
            <a:r>
              <a:rPr lang="hr-HR" dirty="0" smtClean="0"/>
              <a:t>brada građe</a:t>
            </a:r>
          </a:p>
          <a:p>
            <a:r>
              <a:rPr lang="hr-HR" dirty="0" smtClean="0"/>
              <a:t>OCR (Optical Character Recognition, Optičko prepoznavanje znakova)</a:t>
            </a:r>
          </a:p>
          <a:p>
            <a:r>
              <a:rPr lang="hr-HR" dirty="0" smtClean="0"/>
              <a:t>izvoz skenirane građe u digitalni format, .pdf,  za knjige te .jpg za razglednice</a:t>
            </a:r>
          </a:p>
          <a:p>
            <a:r>
              <a:rPr lang="hr-HR" dirty="0" smtClean="0"/>
              <a:t>objava digitalnih dokumenata/građe u repozitoriju</a:t>
            </a:r>
            <a:endParaRPr lang="hr-HR" dirty="0"/>
          </a:p>
        </p:txBody>
      </p:sp>
      <p:pic>
        <p:nvPicPr>
          <p:cNvPr id="4" name="Picture 3" descr="img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9077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434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Digitalizacija</vt:lpstr>
      <vt:lpstr>Digitalizacija</vt:lpstr>
      <vt:lpstr>Digitalizirana građa</vt:lpstr>
      <vt:lpstr>Digitalizirana građa</vt:lpstr>
      <vt:lpstr>Digitalizirana građa</vt:lpstr>
      <vt:lpstr>Digitalni repozitorij</vt:lpstr>
      <vt:lpstr>Ciljevi digitalnog repozitorija</vt:lpstr>
      <vt:lpstr>Brodensia – digitalizacija građe</vt:lpstr>
      <vt:lpstr>Brodensia - skeniranje</vt:lpstr>
      <vt:lpstr>Primjer 1</vt:lpstr>
      <vt:lpstr>Primjer 2</vt:lpstr>
      <vt:lpstr>U pripremi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Informator3</dc:creator>
  <cp:lastModifiedBy>Informator3</cp:lastModifiedBy>
  <cp:revision>20</cp:revision>
  <dcterms:created xsi:type="dcterms:W3CDTF">2016-04-18T06:15:06Z</dcterms:created>
  <dcterms:modified xsi:type="dcterms:W3CDTF">2016-04-18T10:10:18Z</dcterms:modified>
</cp:coreProperties>
</file>